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 defTabSz="572516">
              <a:spcBef>
                <a:spcPts val="0"/>
              </a:spcBef>
              <a:buSzTx/>
              <a:buNone/>
              <a:defRPr sz="3332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AR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Second Update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un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Funding</a:t>
            </a:r>
          </a:p>
        </p:txBody>
      </p:sp>
      <p:sp>
        <p:nvSpPr>
          <p:cNvPr id="149" name="No funding - University Resour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136"/>
            </a:pPr>
            <a:r>
              <a:t>No funding - University Resources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Magic Leap Grant?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</a:p>
          <a:p>
            <a:pPr marL="435609" indent="-435609" defTabSz="572516">
              <a:spcBef>
                <a:spcPts val="4100"/>
              </a:spcBef>
              <a:defRPr sz="3136"/>
            </a:pPr>
          </a:p>
          <a:p>
            <a:pPr marL="435609" indent="-435609" defTabSz="572516">
              <a:spcBef>
                <a:spcPts val="4100"/>
              </a:spcBef>
              <a:defRPr sz="3136"/>
            </a:pPr>
          </a:p>
          <a:p>
            <a:pPr marL="0" indent="0" defTabSz="572516">
              <a:spcBef>
                <a:spcPts val="4100"/>
              </a:spcBef>
              <a:buSzTx/>
              <a:buNone/>
              <a:defRPr sz="1372"/>
            </a:pPr>
            <a:r>
              <a:t>Images:</a:t>
            </a:r>
          </a:p>
          <a:p>
            <a:pPr marL="0" indent="0" defTabSz="572516">
              <a:spcBef>
                <a:spcPts val="4100"/>
              </a:spcBef>
              <a:buSzTx/>
              <a:buNone/>
              <a:defRPr sz="1372"/>
            </a:pPr>
            <a:r>
              <a:t>https://medium.com/@LUCYDLTD/all-sizzle-and-no-steak-magic-leap-finally-releases-their-first-headset-c8cf26935                              https://en.wikipedia.org/wiki/Magic_Leap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874" y="5003996"/>
            <a:ext cx="4771427" cy="170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2989" y="4717220"/>
            <a:ext cx="5426611" cy="2713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chshif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 Shift</a:t>
            </a:r>
          </a:p>
        </p:txBody>
      </p:sp>
      <p:sp>
        <p:nvSpPr>
          <p:cNvPr id="154" name="Now focusing on both AR and V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Now focusing on both AR and VR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Currently have access to the following platforms</a:t>
            </a:r>
          </a:p>
          <a:p>
            <a:pPr lvl="1" marL="826769" indent="-413384" defTabSz="543305">
              <a:spcBef>
                <a:spcPts val="3900"/>
              </a:spcBef>
              <a:defRPr sz="2976"/>
            </a:pPr>
            <a:r>
              <a:t>Oculus</a:t>
            </a:r>
          </a:p>
          <a:p>
            <a:pPr lvl="1" marL="826769" indent="-413384" defTabSz="543305">
              <a:spcBef>
                <a:spcPts val="3900"/>
              </a:spcBef>
              <a:defRPr sz="2976"/>
            </a:pPr>
            <a:r>
              <a:t>Vive</a:t>
            </a:r>
          </a:p>
          <a:p>
            <a:pPr lvl="1" marL="826769" indent="-413384" defTabSz="543305">
              <a:spcBef>
                <a:spcPts val="3900"/>
              </a:spcBef>
              <a:defRPr sz="2976"/>
            </a:pPr>
            <a:r>
              <a:t>Hololens</a:t>
            </a:r>
          </a:p>
          <a:p>
            <a:pPr lvl="1" marL="826769" indent="-413384" defTabSz="543305">
              <a:spcBef>
                <a:spcPts val="3900"/>
              </a:spcBef>
              <a:defRPr sz="2976"/>
            </a:pPr>
            <a:r>
              <a:t>Leap Motion</a:t>
            </a:r>
          </a:p>
          <a:p>
            <a:pPr lvl="1" marL="826769" indent="-413384" defTabSz="543305">
              <a:spcBef>
                <a:spcPts val="3900"/>
              </a:spcBef>
              <a:defRPr sz="2976"/>
            </a:pPr>
            <a:r>
              <a:t>Mobile Devices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hank you!"/>
          <p:cNvSpPr txBox="1"/>
          <p:nvPr/>
        </p:nvSpPr>
        <p:spPr>
          <a:xfrm>
            <a:off x="3221990" y="1066169"/>
            <a:ext cx="656082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157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5" y="4609143"/>
            <a:ext cx="4119670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What We’ve Done</a:t>
            </a:r>
          </a:p>
        </p:txBody>
      </p:sp>
      <p:sp>
        <p:nvSpPr>
          <p:cNvPr id="123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Unity Work/Tutorials</a:t>
            </a:r>
          </a:p>
          <a:p>
            <a:pPr>
              <a:defRPr sz="5300"/>
            </a:pPr>
            <a:r>
              <a:t>Model Work</a:t>
            </a:r>
          </a:p>
          <a:p>
            <a:pPr>
              <a:defRPr sz="5300"/>
            </a:pPr>
            <a:r>
              <a:t>Interface Design</a:t>
            </a:r>
          </a:p>
          <a:p>
            <a:pPr>
              <a:defRPr sz="5300"/>
            </a:pPr>
            <a:r>
              <a:t>Roadmap To Break</a:t>
            </a:r>
          </a:p>
          <a:p>
            <a:pPr>
              <a:defRPr sz="5300"/>
            </a:pPr>
            <a:r>
              <a:t>Funding/Tech 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tems.gif" descr="Items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27592" y="0"/>
            <a:ext cx="6980640" cy="6201134"/>
          </a:xfrm>
          <a:prstGeom prst="rect">
            <a:avLst/>
          </a:prstGeom>
        </p:spPr>
      </p:pic>
      <p:sp>
        <p:nvSpPr>
          <p:cNvPr id="126" name="Unity Work"/>
          <p:cNvSpPr txBox="1"/>
          <p:nvPr/>
        </p:nvSpPr>
        <p:spPr>
          <a:xfrm>
            <a:off x="560325" y="325885"/>
            <a:ext cx="5270501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Unity Work</a:t>
            </a:r>
          </a:p>
        </p:txBody>
      </p:sp>
      <p:sp>
        <p:nvSpPr>
          <p:cNvPr id="127" name="Free Asset Cat…"/>
          <p:cNvSpPr txBox="1"/>
          <p:nvPr/>
        </p:nvSpPr>
        <p:spPr>
          <a:xfrm>
            <a:off x="800099" y="2173425"/>
            <a:ext cx="4790953" cy="430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6" indent="-280736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Free Asset Cat</a:t>
            </a:r>
          </a:p>
          <a:p>
            <a:pPr marL="280736" indent="-280736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Animations included</a:t>
            </a:r>
          </a:p>
          <a:p>
            <a:pPr marL="280736" indent="-280736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Baseline for…</a:t>
            </a:r>
          </a:p>
          <a:p>
            <a:pPr lvl="1" marL="661736" indent="-280736" algn="l">
              <a:spcBef>
                <a:spcPts val="3200"/>
              </a:spcBef>
              <a:buSzPct val="100000"/>
              <a:buChar char="•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Model</a:t>
            </a:r>
          </a:p>
          <a:p>
            <a:pPr lvl="1" marL="661736" indent="-280736" algn="l">
              <a:spcBef>
                <a:spcPts val="3200"/>
              </a:spcBef>
              <a:buSzPct val="100000"/>
              <a:buChar char="•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Animations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5878"/>
            <a:ext cx="13004802" cy="7493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333" t="0" r="26333" b="0"/>
          <a:stretch>
            <a:fillRect/>
          </a:stretch>
        </p:blipFill>
        <p:spPr>
          <a:prstGeom prst="rect">
            <a:avLst/>
          </a:prstGeom>
          <a:ln w="25400">
            <a:solidFill>
              <a:srgbClr val="DDDDDD"/>
            </a:solidFill>
          </a:ln>
        </p:spPr>
      </p:pic>
      <p:sp>
        <p:nvSpPr>
          <p:cNvPr id="132" name="Unity Tutor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Unity Tutorials</a:t>
            </a:r>
          </a:p>
        </p:txBody>
      </p:sp>
      <p:sp>
        <p:nvSpPr>
          <p:cNvPr id="133" name="Roll-a-ball (Yes, the infamous one.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Roll-a-ball (Yes, the infamous one.)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832380" y="673100"/>
            <a:ext cx="7331756" cy="5905500"/>
          </a:xfrm>
          <a:prstGeom prst="rect">
            <a:avLst/>
          </a:prstGeom>
        </p:spPr>
      </p:pic>
      <p:sp>
        <p:nvSpPr>
          <p:cNvPr id="136" name="Model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Work</a:t>
            </a:r>
          </a:p>
        </p:txBody>
      </p:sp>
      <p:sp>
        <p:nvSpPr>
          <p:cNvPr id="137" name="Sketch, Modeling/Rigging in Blend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Sketch, Modeling/Rigging in Blender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Interface Desig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Interface Design</a:t>
            </a:r>
          </a:p>
          <a:p>
            <a:pPr>
              <a:defRPr sz="6500"/>
            </a:pPr>
            <a:r>
              <a:t>(see next slide)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MockUp.PNG" descr="Mock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admap for the end of break"/>
          <p:cNvSpPr txBox="1"/>
          <p:nvPr>
            <p:ph type="title"/>
          </p:nvPr>
        </p:nvSpPr>
        <p:spPr>
          <a:xfrm>
            <a:off x="952500" y="3175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Roadmap to Break</a:t>
            </a:r>
          </a:p>
        </p:txBody>
      </p:sp>
      <p:sp>
        <p:nvSpPr>
          <p:cNvPr id="144" name="Headset Interactivity…"/>
          <p:cNvSpPr txBox="1"/>
          <p:nvPr>
            <p:ph type="body" idx="1"/>
          </p:nvPr>
        </p:nvSpPr>
        <p:spPr>
          <a:xfrm>
            <a:off x="952500" y="2590800"/>
            <a:ext cx="11099800" cy="7000131"/>
          </a:xfrm>
          <a:prstGeom prst="rect">
            <a:avLst/>
          </a:prstGeom>
        </p:spPr>
        <p:txBody>
          <a:bodyPr/>
          <a:lstStyle/>
          <a:p>
            <a:pPr/>
            <a:r>
              <a:t>Headset Interactivity</a:t>
            </a:r>
          </a:p>
          <a:p>
            <a:pPr/>
            <a:r>
              <a:t>Furnished Environment</a:t>
            </a:r>
          </a:p>
          <a:p>
            <a:pPr/>
            <a:r>
              <a:t>Models and Animations Done</a:t>
            </a:r>
          </a:p>
          <a:p>
            <a:pPr/>
          </a:p>
          <a:p>
            <a:pPr marL="0" indent="0">
              <a:buSzTx/>
              <a:buNone/>
              <a:defRPr sz="1400"/>
            </a:pPr>
            <a:r>
              <a:t>Images:</a:t>
            </a:r>
          </a:p>
          <a:p>
            <a:pPr marL="0" indent="0">
              <a:buSzTx/>
              <a:buNone/>
              <a:defRPr sz="1400"/>
            </a:pPr>
            <a:r>
              <a:t>http://fortune.com/2016/01/09/heres-what-its-like-to-use-the-oculus-rift/                                                                                               https://www.youtube.com/watch?v=BYWgx5lleLI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700" y="2266155"/>
            <a:ext cx="3929946" cy="221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2027" y="4266405"/>
            <a:ext cx="3929947" cy="2210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